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3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</p:sldMasterIdLst>
  <p:notesMasterIdLst>
    <p:notesMasterId r:id="rId26"/>
  </p:notesMasterIdLst>
  <p:sldIdLst>
    <p:sldId id="270" r:id="rId16"/>
    <p:sldId id="256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B2E"/>
    <a:srgbClr val="1E9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780"/>
      </p:cViewPr>
      <p:guideLst>
        <p:guide orient="horz" pos="215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10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0" Type="http://schemas.openxmlformats.org/officeDocument/2006/relationships/slide" Target="slides/slide5.xml"/><Relationship Id="rId2" Type="http://schemas.openxmlformats.org/officeDocument/2006/relationships/theme" Target="theme/theme1.xml"/><Relationship Id="rId19" Type="http://schemas.openxmlformats.org/officeDocument/2006/relationships/slide" Target="slides/slide4.xml"/><Relationship Id="rId18" Type="http://schemas.openxmlformats.org/officeDocument/2006/relationships/slide" Target="slides/slide3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C623A-3A87-4DDA-B9CE-D9B9A4D6EE8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A17A2-E0AD-4D80-9595-9DD3A40169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5" Type="http://schemas.openxmlformats.org/officeDocument/2006/relationships/theme" Target="../theme/theme10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1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5" Type="http://schemas.openxmlformats.org/officeDocument/2006/relationships/theme" Target="../theme/theme12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5" Type="http://schemas.openxmlformats.org/officeDocument/2006/relationships/theme" Target="../theme/theme6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5" Type="http://schemas.openxmlformats.org/officeDocument/2006/relationships/theme" Target="../theme/theme8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5" Type="http://schemas.openxmlformats.org/officeDocument/2006/relationships/theme" Target="../theme/theme9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9" name="Text Box 7"/>
          <p:cNvSpPr txBox="1"/>
          <p:nvPr userDrawn="1"/>
        </p:nvSpPr>
        <p:spPr>
          <a:xfrm>
            <a:off x="549910" y="6349370"/>
            <a:ext cx="168828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www.apccas2023.org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 7"/>
          <p:cNvSpPr/>
          <p:nvPr userDrawn="1"/>
        </p:nvSpPr>
        <p:spPr>
          <a:xfrm>
            <a:off x="3886965" y="4643021"/>
            <a:ext cx="4418071" cy="1318099"/>
          </a:xfrm>
          <a:custGeom>
            <a:avLst/>
            <a:gdLst/>
            <a:ahLst/>
            <a:cxnLst/>
            <a:rect l="l" t="t" r="r" b="b"/>
            <a:pathLst>
              <a:path w="7919457" h="2362711">
                <a:moveTo>
                  <a:pt x="0" y="0"/>
                </a:moveTo>
                <a:lnTo>
                  <a:pt x="7919458" y="0"/>
                </a:lnTo>
                <a:lnTo>
                  <a:pt x="7919458" y="2362711"/>
                </a:lnTo>
                <a:lnTo>
                  <a:pt x="0" y="236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58825" y="1521451"/>
            <a:ext cx="10674350" cy="574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400" b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Co-located with</a:t>
            </a:r>
            <a:endParaRPr lang="en-US" sz="1400" b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4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Asia-Pacific Conference on Postgraduate Research In Microelectronics And Electronics (PRIME Asia 2023)</a:t>
            </a:r>
            <a:endParaRPr lang="en-US" sz="1400" b="1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Freeform 2"/>
          <p:cNvSpPr/>
          <p:nvPr userDrawn="1"/>
        </p:nvSpPr>
        <p:spPr>
          <a:xfrm>
            <a:off x="0" y="3606636"/>
            <a:ext cx="3840480" cy="3251363"/>
          </a:xfrm>
          <a:custGeom>
            <a:avLst/>
            <a:gdLst/>
            <a:ahLst/>
            <a:cxnLst/>
            <a:rect l="l" t="t" r="r" b="b"/>
            <a:pathLst>
              <a:path w="4330563" h="5425535">
                <a:moveTo>
                  <a:pt x="0" y="0"/>
                </a:moveTo>
                <a:lnTo>
                  <a:pt x="4330563" y="0"/>
                </a:lnTo>
                <a:lnTo>
                  <a:pt x="4330563" y="5425534"/>
                </a:lnTo>
                <a:lnTo>
                  <a:pt x="0" y="5425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15449" t="1628" r="-5923" b="-53630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4" name="Freeform 5"/>
          <p:cNvSpPr/>
          <p:nvPr userDrawn="1"/>
        </p:nvSpPr>
        <p:spPr>
          <a:xfrm>
            <a:off x="9601200" y="4155589"/>
            <a:ext cx="2597086" cy="2718601"/>
          </a:xfrm>
          <a:custGeom>
            <a:avLst/>
            <a:gdLst/>
            <a:ahLst/>
            <a:cxnLst/>
            <a:rect l="l" t="t" r="r" b="b"/>
            <a:pathLst>
              <a:path w="4655182" h="4830849">
                <a:moveTo>
                  <a:pt x="0" y="0"/>
                </a:moveTo>
                <a:lnTo>
                  <a:pt x="4655182" y="0"/>
                </a:lnTo>
                <a:lnTo>
                  <a:pt x="4655182" y="4830849"/>
                </a:lnTo>
                <a:lnTo>
                  <a:pt x="0" y="483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" r="-78269" b="-76727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522605" y="466813"/>
            <a:ext cx="11146790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>
                <a:solidFill>
                  <a:srgbClr val="000000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19TH ASIA PACIFIC CONFERENCE</a:t>
            </a:r>
            <a:endParaRPr lang="en-US" sz="2800" b="1" dirty="0">
              <a:solidFill>
                <a:srgbClr val="000000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>
                <a:solidFill>
                  <a:srgbClr val="000000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ON CIRCUITS AND SYSTEMS (APCCAS 2023)</a:t>
            </a:r>
            <a:endParaRPr lang="en-US" sz="2800" b="1" dirty="0">
              <a:solidFill>
                <a:srgbClr val="000000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23243" y="3415375"/>
            <a:ext cx="12238485" cy="548952"/>
          </a:xfrm>
          <a:prstGeom prst="rect">
            <a:avLst/>
          </a:prstGeom>
          <a:solidFill>
            <a:srgbClr val="1E9567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 userDrawn="1"/>
        </p:nvSpPr>
        <p:spPr>
          <a:xfrm>
            <a:off x="3035300" y="6349370"/>
            <a:ext cx="6121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Copyright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2;p18"/>
          <p:cNvSpPr/>
          <p:nvPr userDrawn="1"/>
        </p:nvSpPr>
        <p:spPr>
          <a:xfrm>
            <a:off x="5529600" y="6228601"/>
            <a:ext cx="6662400" cy="5460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9" name="Text Box 7"/>
          <p:cNvSpPr txBox="1"/>
          <p:nvPr userDrawn="1"/>
        </p:nvSpPr>
        <p:spPr>
          <a:xfrm>
            <a:off x="549910" y="6349370"/>
            <a:ext cx="168828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www.apccas2023.org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 7"/>
          <p:cNvSpPr/>
          <p:nvPr userDrawn="1"/>
        </p:nvSpPr>
        <p:spPr>
          <a:xfrm>
            <a:off x="10644100" y="249562"/>
            <a:ext cx="1287550" cy="384131"/>
          </a:xfrm>
          <a:custGeom>
            <a:avLst/>
            <a:gdLst/>
            <a:ahLst/>
            <a:cxnLst/>
            <a:rect l="l" t="t" r="r" b="b"/>
            <a:pathLst>
              <a:path w="7919457" h="2362711">
                <a:moveTo>
                  <a:pt x="0" y="0"/>
                </a:moveTo>
                <a:lnTo>
                  <a:pt x="7919458" y="0"/>
                </a:lnTo>
                <a:lnTo>
                  <a:pt x="7919458" y="2362711"/>
                </a:lnTo>
                <a:lnTo>
                  <a:pt x="0" y="236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2" name="Google Shape;147;p18"/>
          <p:cNvSpPr/>
          <p:nvPr userDrawn="1"/>
        </p:nvSpPr>
        <p:spPr>
          <a:xfrm rot="5400000">
            <a:off x="3865084" y="-2190384"/>
            <a:ext cx="4453200" cy="12200633"/>
          </a:xfrm>
          <a:prstGeom prst="roundRect">
            <a:avLst>
              <a:gd name="adj" fmla="val 0"/>
            </a:avLst>
          </a:prstGeom>
          <a:solidFill>
            <a:srgbClr val="C5C3C4">
              <a:alpha val="2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5" name="Google Shape;163;p18"/>
          <p:cNvCxnSpPr/>
          <p:nvPr/>
        </p:nvCxnSpPr>
        <p:spPr>
          <a:xfrm>
            <a:off x="476600" y="-8899"/>
            <a:ext cx="0" cy="56380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Isosceles Triangle 18"/>
          <p:cNvSpPr/>
          <p:nvPr userDrawn="1"/>
        </p:nvSpPr>
        <p:spPr>
          <a:xfrm rot="5400000">
            <a:off x="461491" y="1187221"/>
            <a:ext cx="219071" cy="188854"/>
          </a:xfrm>
          <a:prstGeom prst="triangle">
            <a:avLst/>
          </a:prstGeom>
          <a:solidFill>
            <a:srgbClr val="1E9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3035300" y="6349370"/>
            <a:ext cx="6121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Copyright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3" name="Picture 22" descr="A black and white logo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79" y="1163254"/>
            <a:ext cx="856853" cy="236789"/>
          </a:xfrm>
          <a:prstGeom prst="rect">
            <a:avLst/>
          </a:prstGeom>
        </p:spPr>
      </p:pic>
      <p:pic>
        <p:nvPicPr>
          <p:cNvPr id="24" name="Picture 23" descr="A blue logo with white text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253" r="4147" b="26733"/>
          <a:stretch>
            <a:fillRect/>
          </a:stretch>
        </p:blipFill>
        <p:spPr>
          <a:xfrm>
            <a:off x="10961785" y="1152301"/>
            <a:ext cx="859729" cy="258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2;p18"/>
          <p:cNvSpPr/>
          <p:nvPr userDrawn="1"/>
        </p:nvSpPr>
        <p:spPr>
          <a:xfrm>
            <a:off x="5529600" y="6228601"/>
            <a:ext cx="6662400" cy="5460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9" name="Text Box 7"/>
          <p:cNvSpPr txBox="1"/>
          <p:nvPr userDrawn="1"/>
        </p:nvSpPr>
        <p:spPr>
          <a:xfrm>
            <a:off x="549910" y="6349370"/>
            <a:ext cx="168828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www.apccas2023.org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 7"/>
          <p:cNvSpPr/>
          <p:nvPr userDrawn="1"/>
        </p:nvSpPr>
        <p:spPr>
          <a:xfrm>
            <a:off x="10644100" y="249562"/>
            <a:ext cx="1287550" cy="384131"/>
          </a:xfrm>
          <a:custGeom>
            <a:avLst/>
            <a:gdLst/>
            <a:ahLst/>
            <a:cxnLst/>
            <a:rect l="l" t="t" r="r" b="b"/>
            <a:pathLst>
              <a:path w="7919457" h="2362711">
                <a:moveTo>
                  <a:pt x="0" y="0"/>
                </a:moveTo>
                <a:lnTo>
                  <a:pt x="7919458" y="0"/>
                </a:lnTo>
                <a:lnTo>
                  <a:pt x="7919458" y="2362711"/>
                </a:lnTo>
                <a:lnTo>
                  <a:pt x="0" y="236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2" name="Google Shape;147;p18"/>
          <p:cNvSpPr/>
          <p:nvPr userDrawn="1"/>
        </p:nvSpPr>
        <p:spPr>
          <a:xfrm rot="5400000">
            <a:off x="3865084" y="-2190384"/>
            <a:ext cx="4453200" cy="12200633"/>
          </a:xfrm>
          <a:prstGeom prst="roundRect">
            <a:avLst>
              <a:gd name="adj" fmla="val 0"/>
            </a:avLst>
          </a:prstGeom>
          <a:solidFill>
            <a:srgbClr val="C5C3C4">
              <a:alpha val="2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5" name="Google Shape;163;p18"/>
          <p:cNvCxnSpPr/>
          <p:nvPr/>
        </p:nvCxnSpPr>
        <p:spPr>
          <a:xfrm>
            <a:off x="476600" y="-8899"/>
            <a:ext cx="0" cy="56380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Isosceles Triangle 2"/>
          <p:cNvSpPr/>
          <p:nvPr userDrawn="1"/>
        </p:nvSpPr>
        <p:spPr>
          <a:xfrm rot="5400000">
            <a:off x="461491" y="1187221"/>
            <a:ext cx="219071" cy="188854"/>
          </a:xfrm>
          <a:prstGeom prst="triangle">
            <a:avLst/>
          </a:prstGeom>
          <a:solidFill>
            <a:srgbClr val="1E9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035300" y="6349370"/>
            <a:ext cx="6121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Copyright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Picture 10" descr="A black and white logo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79" y="1163254"/>
            <a:ext cx="856853" cy="236789"/>
          </a:xfrm>
          <a:prstGeom prst="rect">
            <a:avLst/>
          </a:prstGeom>
        </p:spPr>
      </p:pic>
      <p:pic>
        <p:nvPicPr>
          <p:cNvPr id="13" name="Picture 12" descr="A blue logo with white text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253" r="4147" b="26733"/>
          <a:stretch>
            <a:fillRect/>
          </a:stretch>
        </p:blipFill>
        <p:spPr>
          <a:xfrm>
            <a:off x="10961785" y="1152301"/>
            <a:ext cx="859729" cy="258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2;p18"/>
          <p:cNvSpPr/>
          <p:nvPr userDrawn="1"/>
        </p:nvSpPr>
        <p:spPr>
          <a:xfrm>
            <a:off x="5529600" y="6228601"/>
            <a:ext cx="6662400" cy="5460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9" name="Text Box 7"/>
          <p:cNvSpPr txBox="1"/>
          <p:nvPr userDrawn="1"/>
        </p:nvSpPr>
        <p:spPr>
          <a:xfrm>
            <a:off x="549910" y="6349370"/>
            <a:ext cx="168828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www.apccas2023.org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 7"/>
          <p:cNvSpPr/>
          <p:nvPr userDrawn="1"/>
        </p:nvSpPr>
        <p:spPr>
          <a:xfrm>
            <a:off x="10644100" y="249562"/>
            <a:ext cx="1287550" cy="384131"/>
          </a:xfrm>
          <a:custGeom>
            <a:avLst/>
            <a:gdLst/>
            <a:ahLst/>
            <a:cxnLst/>
            <a:rect l="l" t="t" r="r" b="b"/>
            <a:pathLst>
              <a:path w="7919457" h="2362711">
                <a:moveTo>
                  <a:pt x="0" y="0"/>
                </a:moveTo>
                <a:lnTo>
                  <a:pt x="7919458" y="0"/>
                </a:lnTo>
                <a:lnTo>
                  <a:pt x="7919458" y="2362711"/>
                </a:lnTo>
                <a:lnTo>
                  <a:pt x="0" y="236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2" name="Google Shape;147;p18"/>
          <p:cNvSpPr/>
          <p:nvPr userDrawn="1"/>
        </p:nvSpPr>
        <p:spPr>
          <a:xfrm rot="5400000">
            <a:off x="3865084" y="-2190384"/>
            <a:ext cx="4453200" cy="12200633"/>
          </a:xfrm>
          <a:prstGeom prst="roundRect">
            <a:avLst>
              <a:gd name="adj" fmla="val 0"/>
            </a:avLst>
          </a:prstGeom>
          <a:solidFill>
            <a:srgbClr val="C5C3C4">
              <a:alpha val="2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5" name="Google Shape;163;p18"/>
          <p:cNvCxnSpPr/>
          <p:nvPr/>
        </p:nvCxnSpPr>
        <p:spPr>
          <a:xfrm>
            <a:off x="476600" y="-8899"/>
            <a:ext cx="0" cy="56380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Isosceles Triangle 2"/>
          <p:cNvSpPr/>
          <p:nvPr userDrawn="1"/>
        </p:nvSpPr>
        <p:spPr>
          <a:xfrm rot="5400000">
            <a:off x="461491" y="1187221"/>
            <a:ext cx="219071" cy="188854"/>
          </a:xfrm>
          <a:prstGeom prst="triangle">
            <a:avLst/>
          </a:prstGeom>
          <a:solidFill>
            <a:srgbClr val="1E9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035300" y="6349370"/>
            <a:ext cx="6121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Copyright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black and white logo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79" y="1163254"/>
            <a:ext cx="856853" cy="236789"/>
          </a:xfrm>
          <a:prstGeom prst="rect">
            <a:avLst/>
          </a:prstGeom>
        </p:spPr>
      </p:pic>
      <p:pic>
        <p:nvPicPr>
          <p:cNvPr id="11" name="Picture 10" descr="A blue logo with white text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253" r="4147" b="26733"/>
          <a:stretch>
            <a:fillRect/>
          </a:stretch>
        </p:blipFill>
        <p:spPr>
          <a:xfrm>
            <a:off x="10961785" y="1152301"/>
            <a:ext cx="859729" cy="258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2;p18"/>
          <p:cNvSpPr/>
          <p:nvPr userDrawn="1"/>
        </p:nvSpPr>
        <p:spPr>
          <a:xfrm>
            <a:off x="5529600" y="6228601"/>
            <a:ext cx="6662400" cy="5460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9" name="Text Box 7"/>
          <p:cNvSpPr txBox="1"/>
          <p:nvPr userDrawn="1"/>
        </p:nvSpPr>
        <p:spPr>
          <a:xfrm>
            <a:off x="549910" y="6349370"/>
            <a:ext cx="168828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www.apccas2023.org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Google Shape;147;p18"/>
          <p:cNvSpPr/>
          <p:nvPr userDrawn="1"/>
        </p:nvSpPr>
        <p:spPr>
          <a:xfrm rot="5400000">
            <a:off x="3865084" y="-2190384"/>
            <a:ext cx="4453200" cy="12200633"/>
          </a:xfrm>
          <a:prstGeom prst="roundRect">
            <a:avLst>
              <a:gd name="adj" fmla="val 0"/>
            </a:avLst>
          </a:prstGeom>
          <a:solidFill>
            <a:srgbClr val="C5C3C4">
              <a:alpha val="2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5" name="Google Shape;163;p18"/>
          <p:cNvCxnSpPr/>
          <p:nvPr/>
        </p:nvCxnSpPr>
        <p:spPr>
          <a:xfrm>
            <a:off x="476600" y="-8899"/>
            <a:ext cx="0" cy="56380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/>
          <p:cNvSpPr txBox="1"/>
          <p:nvPr userDrawn="1"/>
        </p:nvSpPr>
        <p:spPr>
          <a:xfrm>
            <a:off x="3035300" y="6349370"/>
            <a:ext cx="6121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Copyright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7;p18"/>
          <p:cNvSpPr/>
          <p:nvPr userDrawn="1"/>
        </p:nvSpPr>
        <p:spPr>
          <a:xfrm rot="5400000">
            <a:off x="3865084" y="-2190384"/>
            <a:ext cx="4453200" cy="12200634"/>
          </a:xfrm>
          <a:prstGeom prst="roundRect">
            <a:avLst>
              <a:gd name="adj" fmla="val 0"/>
            </a:avLst>
          </a:prstGeom>
          <a:solidFill>
            <a:srgbClr val="C5C3C4">
              <a:alpha val="2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9" name="Text Box 7"/>
          <p:cNvSpPr txBox="1"/>
          <p:nvPr userDrawn="1"/>
        </p:nvSpPr>
        <p:spPr>
          <a:xfrm>
            <a:off x="549910" y="6349370"/>
            <a:ext cx="168828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www.apccas2023.org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 7"/>
          <p:cNvSpPr/>
          <p:nvPr userDrawn="1"/>
        </p:nvSpPr>
        <p:spPr>
          <a:xfrm>
            <a:off x="10644100" y="249562"/>
            <a:ext cx="1287550" cy="384131"/>
          </a:xfrm>
          <a:custGeom>
            <a:avLst/>
            <a:gdLst/>
            <a:ahLst/>
            <a:cxnLst/>
            <a:rect l="l" t="t" r="r" b="b"/>
            <a:pathLst>
              <a:path w="7919457" h="2362711">
                <a:moveTo>
                  <a:pt x="0" y="0"/>
                </a:moveTo>
                <a:lnTo>
                  <a:pt x="7919458" y="0"/>
                </a:lnTo>
                <a:lnTo>
                  <a:pt x="7919458" y="2362711"/>
                </a:lnTo>
                <a:lnTo>
                  <a:pt x="0" y="236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cxnSp>
        <p:nvCxnSpPr>
          <p:cNvPr id="15" name="Google Shape;163;p18"/>
          <p:cNvCxnSpPr/>
          <p:nvPr/>
        </p:nvCxnSpPr>
        <p:spPr>
          <a:xfrm>
            <a:off x="476600" y="-8899"/>
            <a:ext cx="0" cy="563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Isosceles Triangle 1"/>
          <p:cNvSpPr/>
          <p:nvPr userDrawn="1"/>
        </p:nvSpPr>
        <p:spPr>
          <a:xfrm rot="5400000">
            <a:off x="466998" y="381605"/>
            <a:ext cx="139252" cy="120045"/>
          </a:xfrm>
          <a:prstGeom prst="triangle">
            <a:avLst/>
          </a:prstGeom>
          <a:solidFill>
            <a:srgbClr val="1E9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96647" y="441627"/>
            <a:ext cx="9933093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amond 18"/>
          <p:cNvSpPr/>
          <p:nvPr userDrawn="1"/>
        </p:nvSpPr>
        <p:spPr>
          <a:xfrm>
            <a:off x="1291041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656508" y="569600"/>
            <a:ext cx="13147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Introduction &amp; Motivation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Diamond 19"/>
          <p:cNvSpPr/>
          <p:nvPr userDrawn="1"/>
        </p:nvSpPr>
        <p:spPr>
          <a:xfrm>
            <a:off x="3071466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2565975" y="567606"/>
            <a:ext cx="10567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Problem Statement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Diamond 20"/>
          <p:cNvSpPr/>
          <p:nvPr userDrawn="1"/>
        </p:nvSpPr>
        <p:spPr>
          <a:xfrm>
            <a:off x="4691590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 userDrawn="1"/>
        </p:nvSpPr>
        <p:spPr>
          <a:xfrm>
            <a:off x="4217358" y="565612"/>
            <a:ext cx="99418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Proposed Solution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Diamond 21"/>
          <p:cNvSpPr/>
          <p:nvPr userDrawn="1"/>
        </p:nvSpPr>
        <p:spPr>
          <a:xfrm>
            <a:off x="6171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5806224" y="563618"/>
            <a:ext cx="7761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Methodology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Diamond 22"/>
          <p:cNvSpPr/>
          <p:nvPr userDrawn="1"/>
        </p:nvSpPr>
        <p:spPr>
          <a:xfrm>
            <a:off x="7404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177082" y="561624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Results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Diamond 23"/>
          <p:cNvSpPr/>
          <p:nvPr userDrawn="1"/>
        </p:nvSpPr>
        <p:spPr>
          <a:xfrm>
            <a:off x="8593368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8272223" y="559630"/>
            <a:ext cx="6880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Conclusion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Diamond 24"/>
          <p:cNvSpPr/>
          <p:nvPr userDrawn="1"/>
        </p:nvSpPr>
        <p:spPr>
          <a:xfrm>
            <a:off x="9874459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9554917" y="557636"/>
            <a:ext cx="6848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References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Isosceles Triangle 39"/>
          <p:cNvSpPr/>
          <p:nvPr userDrawn="1"/>
        </p:nvSpPr>
        <p:spPr>
          <a:xfrm rot="5400000">
            <a:off x="461491" y="1183171"/>
            <a:ext cx="219071" cy="1888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A black and white logo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79" y="1159204"/>
            <a:ext cx="856853" cy="236789"/>
          </a:xfrm>
          <a:prstGeom prst="rect">
            <a:avLst/>
          </a:prstGeom>
        </p:spPr>
      </p:pic>
      <p:pic>
        <p:nvPicPr>
          <p:cNvPr id="46" name="Picture 45" descr="A blue logo with white text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253" r="4147" b="26733"/>
          <a:stretch>
            <a:fillRect/>
          </a:stretch>
        </p:blipFill>
        <p:spPr>
          <a:xfrm>
            <a:off x="10961785" y="1148251"/>
            <a:ext cx="859729" cy="258694"/>
          </a:xfrm>
          <a:prstGeom prst="rect">
            <a:avLst/>
          </a:prstGeom>
        </p:spPr>
      </p:pic>
      <p:sp>
        <p:nvSpPr>
          <p:cNvPr id="47" name="TextBox 46"/>
          <p:cNvSpPr txBox="1"/>
          <p:nvPr userDrawn="1"/>
        </p:nvSpPr>
        <p:spPr>
          <a:xfrm>
            <a:off x="3035300" y="6349370"/>
            <a:ext cx="6121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Copyright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7;p18"/>
          <p:cNvSpPr/>
          <p:nvPr userDrawn="1"/>
        </p:nvSpPr>
        <p:spPr>
          <a:xfrm rot="5400000">
            <a:off x="3865084" y="-2190384"/>
            <a:ext cx="4453200" cy="12200634"/>
          </a:xfrm>
          <a:prstGeom prst="roundRect">
            <a:avLst>
              <a:gd name="adj" fmla="val 0"/>
            </a:avLst>
          </a:prstGeom>
          <a:solidFill>
            <a:srgbClr val="C5C3C4">
              <a:alpha val="2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9" name="Text Box 7"/>
          <p:cNvSpPr txBox="1"/>
          <p:nvPr userDrawn="1"/>
        </p:nvSpPr>
        <p:spPr>
          <a:xfrm>
            <a:off x="549910" y="6349370"/>
            <a:ext cx="168828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www.apccas2023.org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 7"/>
          <p:cNvSpPr/>
          <p:nvPr userDrawn="1"/>
        </p:nvSpPr>
        <p:spPr>
          <a:xfrm>
            <a:off x="10644100" y="249562"/>
            <a:ext cx="1287550" cy="384131"/>
          </a:xfrm>
          <a:custGeom>
            <a:avLst/>
            <a:gdLst/>
            <a:ahLst/>
            <a:cxnLst/>
            <a:rect l="l" t="t" r="r" b="b"/>
            <a:pathLst>
              <a:path w="7919457" h="2362711">
                <a:moveTo>
                  <a:pt x="0" y="0"/>
                </a:moveTo>
                <a:lnTo>
                  <a:pt x="7919458" y="0"/>
                </a:lnTo>
                <a:lnTo>
                  <a:pt x="7919458" y="2362711"/>
                </a:lnTo>
                <a:lnTo>
                  <a:pt x="0" y="236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cxnSp>
        <p:nvCxnSpPr>
          <p:cNvPr id="15" name="Google Shape;163;p18"/>
          <p:cNvCxnSpPr/>
          <p:nvPr/>
        </p:nvCxnSpPr>
        <p:spPr>
          <a:xfrm>
            <a:off x="476600" y="-8899"/>
            <a:ext cx="0" cy="563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Isosceles Triangle 1"/>
          <p:cNvSpPr/>
          <p:nvPr userDrawn="1"/>
        </p:nvSpPr>
        <p:spPr>
          <a:xfrm rot="5400000">
            <a:off x="466998" y="381605"/>
            <a:ext cx="139252" cy="120045"/>
          </a:xfrm>
          <a:prstGeom prst="triangle">
            <a:avLst/>
          </a:prstGeom>
          <a:solidFill>
            <a:srgbClr val="1E9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96647" y="441627"/>
            <a:ext cx="9933093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amond 18"/>
          <p:cNvSpPr/>
          <p:nvPr userDrawn="1"/>
        </p:nvSpPr>
        <p:spPr>
          <a:xfrm>
            <a:off x="1291041" y="418767"/>
            <a:ext cx="45719" cy="45719"/>
          </a:xfrm>
          <a:prstGeom prst="diamond">
            <a:avLst/>
          </a:prstGeom>
          <a:solidFill>
            <a:srgbClr val="1E9567"/>
          </a:solidFill>
          <a:ln>
            <a:solidFill>
              <a:srgbClr val="1E95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656508" y="569600"/>
            <a:ext cx="13789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Poppins" panose="00000500000000000000" pitchFamily="2" charset="0"/>
                <a:cs typeface="Poppins" panose="00000500000000000000" pitchFamily="2" charset="0"/>
              </a:rPr>
              <a:t>Introduction &amp; Motivation</a:t>
            </a:r>
            <a:endParaRPr lang="en-US" sz="7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Diamond 19"/>
          <p:cNvSpPr/>
          <p:nvPr userDrawn="1"/>
        </p:nvSpPr>
        <p:spPr>
          <a:xfrm>
            <a:off x="3071466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2565975" y="567606"/>
            <a:ext cx="10567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Problem Statement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Diamond 20"/>
          <p:cNvSpPr/>
          <p:nvPr userDrawn="1"/>
        </p:nvSpPr>
        <p:spPr>
          <a:xfrm>
            <a:off x="4691590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 userDrawn="1"/>
        </p:nvSpPr>
        <p:spPr>
          <a:xfrm>
            <a:off x="4217358" y="565612"/>
            <a:ext cx="99418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Proposed Solution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Diamond 21"/>
          <p:cNvSpPr/>
          <p:nvPr userDrawn="1"/>
        </p:nvSpPr>
        <p:spPr>
          <a:xfrm>
            <a:off x="6171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5806224" y="563618"/>
            <a:ext cx="7761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Methodology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Diamond 22"/>
          <p:cNvSpPr/>
          <p:nvPr userDrawn="1"/>
        </p:nvSpPr>
        <p:spPr>
          <a:xfrm>
            <a:off x="7404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177082" y="561624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Results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Diamond 23"/>
          <p:cNvSpPr/>
          <p:nvPr userDrawn="1"/>
        </p:nvSpPr>
        <p:spPr>
          <a:xfrm>
            <a:off x="8593368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8272223" y="559630"/>
            <a:ext cx="6880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Conclusion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Diamond 24"/>
          <p:cNvSpPr/>
          <p:nvPr userDrawn="1"/>
        </p:nvSpPr>
        <p:spPr>
          <a:xfrm>
            <a:off x="9874459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9554917" y="557636"/>
            <a:ext cx="6848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References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Isosceles Triangle 39"/>
          <p:cNvSpPr/>
          <p:nvPr userDrawn="1"/>
        </p:nvSpPr>
        <p:spPr>
          <a:xfrm rot="5400000">
            <a:off x="461491" y="1187221"/>
            <a:ext cx="219071" cy="1888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 userDrawn="1"/>
        </p:nvSpPr>
        <p:spPr>
          <a:xfrm>
            <a:off x="863896" y="1020038"/>
            <a:ext cx="631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E9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INTRODUCTION &amp; MOTIVATION</a:t>
            </a:r>
            <a:endParaRPr lang="en-US" sz="2800" b="1" dirty="0">
              <a:solidFill>
                <a:srgbClr val="1E956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035300" y="6349370"/>
            <a:ext cx="6121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Copyright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black and white logo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79" y="1163254"/>
            <a:ext cx="856853" cy="236789"/>
          </a:xfrm>
          <a:prstGeom prst="rect">
            <a:avLst/>
          </a:prstGeom>
        </p:spPr>
      </p:pic>
      <p:pic>
        <p:nvPicPr>
          <p:cNvPr id="11" name="Picture 10" descr="A blue logo with white text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253" r="4147" b="26733"/>
          <a:stretch>
            <a:fillRect/>
          </a:stretch>
        </p:blipFill>
        <p:spPr>
          <a:xfrm>
            <a:off x="10961785" y="1152301"/>
            <a:ext cx="859729" cy="258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7;p18"/>
          <p:cNvSpPr/>
          <p:nvPr userDrawn="1"/>
        </p:nvSpPr>
        <p:spPr>
          <a:xfrm rot="5400000">
            <a:off x="3865084" y="-2190384"/>
            <a:ext cx="4453200" cy="12200634"/>
          </a:xfrm>
          <a:prstGeom prst="roundRect">
            <a:avLst>
              <a:gd name="adj" fmla="val 0"/>
            </a:avLst>
          </a:prstGeom>
          <a:solidFill>
            <a:srgbClr val="C5C3C4">
              <a:alpha val="2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9" name="Text Box 7"/>
          <p:cNvSpPr txBox="1"/>
          <p:nvPr userDrawn="1"/>
        </p:nvSpPr>
        <p:spPr>
          <a:xfrm>
            <a:off x="549910" y="6349370"/>
            <a:ext cx="168828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www.apccas2023.org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 7"/>
          <p:cNvSpPr/>
          <p:nvPr userDrawn="1"/>
        </p:nvSpPr>
        <p:spPr>
          <a:xfrm>
            <a:off x="10644100" y="249562"/>
            <a:ext cx="1287550" cy="384131"/>
          </a:xfrm>
          <a:custGeom>
            <a:avLst/>
            <a:gdLst/>
            <a:ahLst/>
            <a:cxnLst/>
            <a:rect l="l" t="t" r="r" b="b"/>
            <a:pathLst>
              <a:path w="7919457" h="2362711">
                <a:moveTo>
                  <a:pt x="0" y="0"/>
                </a:moveTo>
                <a:lnTo>
                  <a:pt x="7919458" y="0"/>
                </a:lnTo>
                <a:lnTo>
                  <a:pt x="7919458" y="2362711"/>
                </a:lnTo>
                <a:lnTo>
                  <a:pt x="0" y="236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cxnSp>
        <p:nvCxnSpPr>
          <p:cNvPr id="15" name="Google Shape;163;p18"/>
          <p:cNvCxnSpPr/>
          <p:nvPr/>
        </p:nvCxnSpPr>
        <p:spPr>
          <a:xfrm>
            <a:off x="476600" y="-8899"/>
            <a:ext cx="0" cy="563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Isosceles Triangle 1"/>
          <p:cNvSpPr/>
          <p:nvPr userDrawn="1"/>
        </p:nvSpPr>
        <p:spPr>
          <a:xfrm rot="5400000">
            <a:off x="466998" y="381605"/>
            <a:ext cx="139252" cy="120045"/>
          </a:xfrm>
          <a:prstGeom prst="triangle">
            <a:avLst/>
          </a:prstGeom>
          <a:solidFill>
            <a:srgbClr val="1E9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96647" y="441627"/>
            <a:ext cx="9933093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amond 18"/>
          <p:cNvSpPr/>
          <p:nvPr userDrawn="1"/>
        </p:nvSpPr>
        <p:spPr>
          <a:xfrm>
            <a:off x="1291041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656508" y="569600"/>
            <a:ext cx="13147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Introduction &amp; Motivation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Diamond 19"/>
          <p:cNvSpPr/>
          <p:nvPr userDrawn="1"/>
        </p:nvSpPr>
        <p:spPr>
          <a:xfrm>
            <a:off x="3071466" y="418767"/>
            <a:ext cx="45719" cy="45719"/>
          </a:xfrm>
          <a:prstGeom prst="diamond">
            <a:avLst/>
          </a:prstGeom>
          <a:solidFill>
            <a:srgbClr val="1E9567"/>
          </a:solidFill>
          <a:ln>
            <a:solidFill>
              <a:srgbClr val="1E95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2565975" y="567606"/>
            <a:ext cx="10839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Poppins" panose="00000500000000000000" pitchFamily="2" charset="0"/>
                <a:cs typeface="Poppins" panose="00000500000000000000" pitchFamily="2" charset="0"/>
              </a:rPr>
              <a:t>Problem Statement</a:t>
            </a:r>
            <a:endParaRPr lang="en-US" sz="7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Diamond 20"/>
          <p:cNvSpPr/>
          <p:nvPr userDrawn="1"/>
        </p:nvSpPr>
        <p:spPr>
          <a:xfrm>
            <a:off x="4691590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 userDrawn="1"/>
        </p:nvSpPr>
        <p:spPr>
          <a:xfrm>
            <a:off x="4217358" y="565612"/>
            <a:ext cx="99418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Proposed Solution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Diamond 21"/>
          <p:cNvSpPr/>
          <p:nvPr userDrawn="1"/>
        </p:nvSpPr>
        <p:spPr>
          <a:xfrm>
            <a:off x="6171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5806224" y="563618"/>
            <a:ext cx="7761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Methodology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Diamond 22"/>
          <p:cNvSpPr/>
          <p:nvPr userDrawn="1"/>
        </p:nvSpPr>
        <p:spPr>
          <a:xfrm>
            <a:off x="7404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177082" y="561624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Results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Diamond 23"/>
          <p:cNvSpPr/>
          <p:nvPr userDrawn="1"/>
        </p:nvSpPr>
        <p:spPr>
          <a:xfrm>
            <a:off x="8593368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8272223" y="559630"/>
            <a:ext cx="6880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Conclusion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Diamond 24"/>
          <p:cNvSpPr/>
          <p:nvPr userDrawn="1"/>
        </p:nvSpPr>
        <p:spPr>
          <a:xfrm>
            <a:off x="9874459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9554917" y="557636"/>
            <a:ext cx="6848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References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Isosceles Triangle 39"/>
          <p:cNvSpPr/>
          <p:nvPr userDrawn="1"/>
        </p:nvSpPr>
        <p:spPr>
          <a:xfrm rot="5400000">
            <a:off x="461491" y="1187221"/>
            <a:ext cx="219071" cy="1888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 userDrawn="1"/>
        </p:nvSpPr>
        <p:spPr>
          <a:xfrm>
            <a:off x="863896" y="1020038"/>
            <a:ext cx="631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E9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PROBLEM STATEMENT</a:t>
            </a:r>
            <a:endParaRPr lang="en-US" sz="2800" b="1" dirty="0">
              <a:solidFill>
                <a:srgbClr val="1E956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035300" y="6349370"/>
            <a:ext cx="6121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Copyright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black and white logo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79" y="1163254"/>
            <a:ext cx="856853" cy="236789"/>
          </a:xfrm>
          <a:prstGeom prst="rect">
            <a:avLst/>
          </a:prstGeom>
        </p:spPr>
      </p:pic>
      <p:pic>
        <p:nvPicPr>
          <p:cNvPr id="11" name="Picture 10" descr="A blue logo with white text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253" r="4147" b="26733"/>
          <a:stretch>
            <a:fillRect/>
          </a:stretch>
        </p:blipFill>
        <p:spPr>
          <a:xfrm>
            <a:off x="10961785" y="1152301"/>
            <a:ext cx="859729" cy="258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7;p18"/>
          <p:cNvSpPr/>
          <p:nvPr userDrawn="1"/>
        </p:nvSpPr>
        <p:spPr>
          <a:xfrm rot="5400000">
            <a:off x="3865084" y="-2190384"/>
            <a:ext cx="4453200" cy="12200634"/>
          </a:xfrm>
          <a:prstGeom prst="roundRect">
            <a:avLst>
              <a:gd name="adj" fmla="val 0"/>
            </a:avLst>
          </a:prstGeom>
          <a:solidFill>
            <a:srgbClr val="C5C3C4">
              <a:alpha val="2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9" name="Text Box 7"/>
          <p:cNvSpPr txBox="1"/>
          <p:nvPr userDrawn="1"/>
        </p:nvSpPr>
        <p:spPr>
          <a:xfrm>
            <a:off x="549910" y="6349370"/>
            <a:ext cx="168828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www.apccas2023.org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 7"/>
          <p:cNvSpPr/>
          <p:nvPr userDrawn="1"/>
        </p:nvSpPr>
        <p:spPr>
          <a:xfrm>
            <a:off x="10644100" y="249562"/>
            <a:ext cx="1287550" cy="384131"/>
          </a:xfrm>
          <a:custGeom>
            <a:avLst/>
            <a:gdLst/>
            <a:ahLst/>
            <a:cxnLst/>
            <a:rect l="l" t="t" r="r" b="b"/>
            <a:pathLst>
              <a:path w="7919457" h="2362711">
                <a:moveTo>
                  <a:pt x="0" y="0"/>
                </a:moveTo>
                <a:lnTo>
                  <a:pt x="7919458" y="0"/>
                </a:lnTo>
                <a:lnTo>
                  <a:pt x="7919458" y="2362711"/>
                </a:lnTo>
                <a:lnTo>
                  <a:pt x="0" y="236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cxnSp>
        <p:nvCxnSpPr>
          <p:cNvPr id="15" name="Google Shape;163;p18"/>
          <p:cNvCxnSpPr/>
          <p:nvPr/>
        </p:nvCxnSpPr>
        <p:spPr>
          <a:xfrm>
            <a:off x="476600" y="-8899"/>
            <a:ext cx="0" cy="563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Isosceles Triangle 1"/>
          <p:cNvSpPr/>
          <p:nvPr userDrawn="1"/>
        </p:nvSpPr>
        <p:spPr>
          <a:xfrm rot="5400000">
            <a:off x="466998" y="381605"/>
            <a:ext cx="139252" cy="120045"/>
          </a:xfrm>
          <a:prstGeom prst="triangle">
            <a:avLst/>
          </a:prstGeom>
          <a:solidFill>
            <a:srgbClr val="1E9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96647" y="441627"/>
            <a:ext cx="9933093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amond 18"/>
          <p:cNvSpPr/>
          <p:nvPr userDrawn="1"/>
        </p:nvSpPr>
        <p:spPr>
          <a:xfrm>
            <a:off x="1291041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656508" y="569600"/>
            <a:ext cx="13147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Introduction &amp; Motivation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Diamond 19"/>
          <p:cNvSpPr/>
          <p:nvPr userDrawn="1"/>
        </p:nvSpPr>
        <p:spPr>
          <a:xfrm>
            <a:off x="3071466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2565975" y="567606"/>
            <a:ext cx="10839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Problem Statement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Diamond 20"/>
          <p:cNvSpPr/>
          <p:nvPr userDrawn="1"/>
        </p:nvSpPr>
        <p:spPr>
          <a:xfrm>
            <a:off x="4691590" y="418767"/>
            <a:ext cx="45719" cy="45719"/>
          </a:xfrm>
          <a:prstGeom prst="diamond">
            <a:avLst/>
          </a:prstGeom>
          <a:solidFill>
            <a:srgbClr val="1E9567"/>
          </a:solidFill>
          <a:ln>
            <a:solidFill>
              <a:srgbClr val="1E95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 userDrawn="1"/>
        </p:nvSpPr>
        <p:spPr>
          <a:xfrm>
            <a:off x="4217358" y="565612"/>
            <a:ext cx="10230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Poppins" panose="00000500000000000000" pitchFamily="2" charset="0"/>
                <a:cs typeface="Poppins" panose="00000500000000000000" pitchFamily="2" charset="0"/>
              </a:rPr>
              <a:t>Proposed Solution</a:t>
            </a:r>
            <a:endParaRPr lang="en-US" sz="7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Diamond 21"/>
          <p:cNvSpPr/>
          <p:nvPr userDrawn="1"/>
        </p:nvSpPr>
        <p:spPr>
          <a:xfrm>
            <a:off x="6171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5806224" y="563618"/>
            <a:ext cx="7761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Methodology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Diamond 22"/>
          <p:cNvSpPr/>
          <p:nvPr userDrawn="1"/>
        </p:nvSpPr>
        <p:spPr>
          <a:xfrm>
            <a:off x="7404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177082" y="561624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Results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Diamond 23"/>
          <p:cNvSpPr/>
          <p:nvPr userDrawn="1"/>
        </p:nvSpPr>
        <p:spPr>
          <a:xfrm>
            <a:off x="8593368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8272223" y="559630"/>
            <a:ext cx="6880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Conclusion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Diamond 24"/>
          <p:cNvSpPr/>
          <p:nvPr userDrawn="1"/>
        </p:nvSpPr>
        <p:spPr>
          <a:xfrm>
            <a:off x="9874459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9554917" y="557636"/>
            <a:ext cx="6848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References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Isosceles Triangle 39"/>
          <p:cNvSpPr/>
          <p:nvPr userDrawn="1"/>
        </p:nvSpPr>
        <p:spPr>
          <a:xfrm rot="5400000">
            <a:off x="461491" y="1187221"/>
            <a:ext cx="219071" cy="1888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 userDrawn="1"/>
        </p:nvSpPr>
        <p:spPr>
          <a:xfrm>
            <a:off x="863896" y="1020038"/>
            <a:ext cx="631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E9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PROPOSED SOLUTION</a:t>
            </a:r>
            <a:endParaRPr lang="en-US" sz="2800" b="1" dirty="0">
              <a:solidFill>
                <a:srgbClr val="1E956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035300" y="6349370"/>
            <a:ext cx="6121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Copyright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black and white logo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79" y="1163254"/>
            <a:ext cx="856853" cy="236789"/>
          </a:xfrm>
          <a:prstGeom prst="rect">
            <a:avLst/>
          </a:prstGeom>
        </p:spPr>
      </p:pic>
      <p:pic>
        <p:nvPicPr>
          <p:cNvPr id="11" name="Picture 10" descr="A blue logo with white text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253" r="4147" b="26733"/>
          <a:stretch>
            <a:fillRect/>
          </a:stretch>
        </p:blipFill>
        <p:spPr>
          <a:xfrm>
            <a:off x="10961785" y="1152301"/>
            <a:ext cx="859729" cy="258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7;p18"/>
          <p:cNvSpPr/>
          <p:nvPr userDrawn="1"/>
        </p:nvSpPr>
        <p:spPr>
          <a:xfrm rot="5400000">
            <a:off x="3865084" y="-2190384"/>
            <a:ext cx="4453200" cy="12200634"/>
          </a:xfrm>
          <a:prstGeom prst="roundRect">
            <a:avLst>
              <a:gd name="adj" fmla="val 0"/>
            </a:avLst>
          </a:prstGeom>
          <a:solidFill>
            <a:srgbClr val="C5C3C4">
              <a:alpha val="2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9" name="Text Box 7"/>
          <p:cNvSpPr txBox="1"/>
          <p:nvPr userDrawn="1"/>
        </p:nvSpPr>
        <p:spPr>
          <a:xfrm>
            <a:off x="549910" y="6349370"/>
            <a:ext cx="168828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www.apccas2023.org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 7"/>
          <p:cNvSpPr/>
          <p:nvPr userDrawn="1"/>
        </p:nvSpPr>
        <p:spPr>
          <a:xfrm>
            <a:off x="10644100" y="249562"/>
            <a:ext cx="1287550" cy="384131"/>
          </a:xfrm>
          <a:custGeom>
            <a:avLst/>
            <a:gdLst/>
            <a:ahLst/>
            <a:cxnLst/>
            <a:rect l="l" t="t" r="r" b="b"/>
            <a:pathLst>
              <a:path w="7919457" h="2362711">
                <a:moveTo>
                  <a:pt x="0" y="0"/>
                </a:moveTo>
                <a:lnTo>
                  <a:pt x="7919458" y="0"/>
                </a:lnTo>
                <a:lnTo>
                  <a:pt x="7919458" y="2362711"/>
                </a:lnTo>
                <a:lnTo>
                  <a:pt x="0" y="236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cxnSp>
        <p:nvCxnSpPr>
          <p:cNvPr id="15" name="Google Shape;163;p18"/>
          <p:cNvCxnSpPr/>
          <p:nvPr/>
        </p:nvCxnSpPr>
        <p:spPr>
          <a:xfrm>
            <a:off x="476600" y="-8899"/>
            <a:ext cx="0" cy="563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Isosceles Triangle 1"/>
          <p:cNvSpPr/>
          <p:nvPr userDrawn="1"/>
        </p:nvSpPr>
        <p:spPr>
          <a:xfrm rot="5400000">
            <a:off x="466998" y="381605"/>
            <a:ext cx="139252" cy="120045"/>
          </a:xfrm>
          <a:prstGeom prst="triangle">
            <a:avLst/>
          </a:prstGeom>
          <a:solidFill>
            <a:srgbClr val="1E9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96647" y="441627"/>
            <a:ext cx="9933093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amond 18"/>
          <p:cNvSpPr/>
          <p:nvPr userDrawn="1"/>
        </p:nvSpPr>
        <p:spPr>
          <a:xfrm>
            <a:off x="1291041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656508" y="569600"/>
            <a:ext cx="13147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Introduction &amp; Motivation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Diamond 19"/>
          <p:cNvSpPr/>
          <p:nvPr userDrawn="1"/>
        </p:nvSpPr>
        <p:spPr>
          <a:xfrm>
            <a:off x="3071466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2565975" y="567606"/>
            <a:ext cx="10839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Problem Statement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Diamond 20"/>
          <p:cNvSpPr/>
          <p:nvPr userDrawn="1"/>
        </p:nvSpPr>
        <p:spPr>
          <a:xfrm>
            <a:off x="4691590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TextBox 27"/>
          <p:cNvSpPr txBox="1"/>
          <p:nvPr userDrawn="1"/>
        </p:nvSpPr>
        <p:spPr>
          <a:xfrm>
            <a:off x="4217358" y="565612"/>
            <a:ext cx="10230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Proposed Solution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Diamond 21"/>
          <p:cNvSpPr/>
          <p:nvPr userDrawn="1"/>
        </p:nvSpPr>
        <p:spPr>
          <a:xfrm>
            <a:off x="6171452" y="418767"/>
            <a:ext cx="45719" cy="45719"/>
          </a:xfrm>
          <a:prstGeom prst="diamond">
            <a:avLst/>
          </a:prstGeom>
          <a:solidFill>
            <a:srgbClr val="1E9567"/>
          </a:solidFill>
          <a:ln>
            <a:solidFill>
              <a:srgbClr val="1E95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5806224" y="563618"/>
            <a:ext cx="7970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Poppins" panose="00000500000000000000" pitchFamily="2" charset="0"/>
                <a:cs typeface="Poppins" panose="00000500000000000000" pitchFamily="2" charset="0"/>
              </a:rPr>
              <a:t>Methodology</a:t>
            </a:r>
            <a:endParaRPr lang="en-US" sz="7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Diamond 22"/>
          <p:cNvSpPr/>
          <p:nvPr userDrawn="1"/>
        </p:nvSpPr>
        <p:spPr>
          <a:xfrm>
            <a:off x="7404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177082" y="561624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Results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Diamond 23"/>
          <p:cNvSpPr/>
          <p:nvPr userDrawn="1"/>
        </p:nvSpPr>
        <p:spPr>
          <a:xfrm>
            <a:off x="8593368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8272223" y="559630"/>
            <a:ext cx="6880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Conclusion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Diamond 24"/>
          <p:cNvSpPr/>
          <p:nvPr userDrawn="1"/>
        </p:nvSpPr>
        <p:spPr>
          <a:xfrm>
            <a:off x="9874459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9554917" y="557636"/>
            <a:ext cx="6848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References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Isosceles Triangle 39"/>
          <p:cNvSpPr/>
          <p:nvPr userDrawn="1"/>
        </p:nvSpPr>
        <p:spPr>
          <a:xfrm rot="5400000">
            <a:off x="461491" y="1187221"/>
            <a:ext cx="219071" cy="1888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 userDrawn="1"/>
        </p:nvSpPr>
        <p:spPr>
          <a:xfrm>
            <a:off x="863896" y="1020038"/>
            <a:ext cx="631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E9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METHODOLOGY</a:t>
            </a:r>
            <a:endParaRPr lang="en-US" sz="2800" b="1" dirty="0">
              <a:solidFill>
                <a:srgbClr val="1E956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035300" y="6349370"/>
            <a:ext cx="6121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Copyright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black and white logo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79" y="1163254"/>
            <a:ext cx="856853" cy="236789"/>
          </a:xfrm>
          <a:prstGeom prst="rect">
            <a:avLst/>
          </a:prstGeom>
        </p:spPr>
      </p:pic>
      <p:pic>
        <p:nvPicPr>
          <p:cNvPr id="11" name="Picture 10" descr="A blue logo with white text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253" r="4147" b="26733"/>
          <a:stretch>
            <a:fillRect/>
          </a:stretch>
        </p:blipFill>
        <p:spPr>
          <a:xfrm>
            <a:off x="10961785" y="1152301"/>
            <a:ext cx="859729" cy="258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7;p18"/>
          <p:cNvSpPr/>
          <p:nvPr userDrawn="1"/>
        </p:nvSpPr>
        <p:spPr>
          <a:xfrm rot="5400000">
            <a:off x="3865084" y="-2190384"/>
            <a:ext cx="4453200" cy="12200634"/>
          </a:xfrm>
          <a:prstGeom prst="roundRect">
            <a:avLst>
              <a:gd name="adj" fmla="val 0"/>
            </a:avLst>
          </a:prstGeom>
          <a:solidFill>
            <a:srgbClr val="C5C3C4">
              <a:alpha val="2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9" name="Text Box 7"/>
          <p:cNvSpPr txBox="1"/>
          <p:nvPr userDrawn="1"/>
        </p:nvSpPr>
        <p:spPr>
          <a:xfrm>
            <a:off x="549910" y="6349370"/>
            <a:ext cx="168828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www.apccas2023.org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 7"/>
          <p:cNvSpPr/>
          <p:nvPr userDrawn="1"/>
        </p:nvSpPr>
        <p:spPr>
          <a:xfrm>
            <a:off x="10644100" y="249562"/>
            <a:ext cx="1287550" cy="384131"/>
          </a:xfrm>
          <a:custGeom>
            <a:avLst/>
            <a:gdLst/>
            <a:ahLst/>
            <a:cxnLst/>
            <a:rect l="l" t="t" r="r" b="b"/>
            <a:pathLst>
              <a:path w="7919457" h="2362711">
                <a:moveTo>
                  <a:pt x="0" y="0"/>
                </a:moveTo>
                <a:lnTo>
                  <a:pt x="7919458" y="0"/>
                </a:lnTo>
                <a:lnTo>
                  <a:pt x="7919458" y="2362711"/>
                </a:lnTo>
                <a:lnTo>
                  <a:pt x="0" y="236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cxnSp>
        <p:nvCxnSpPr>
          <p:cNvPr id="15" name="Google Shape;163;p18"/>
          <p:cNvCxnSpPr/>
          <p:nvPr/>
        </p:nvCxnSpPr>
        <p:spPr>
          <a:xfrm>
            <a:off x="476600" y="-8899"/>
            <a:ext cx="0" cy="563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Isosceles Triangle 1"/>
          <p:cNvSpPr/>
          <p:nvPr userDrawn="1"/>
        </p:nvSpPr>
        <p:spPr>
          <a:xfrm rot="5400000">
            <a:off x="466998" y="381605"/>
            <a:ext cx="139252" cy="120045"/>
          </a:xfrm>
          <a:prstGeom prst="triangle">
            <a:avLst/>
          </a:prstGeom>
          <a:solidFill>
            <a:srgbClr val="1E9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96647" y="441627"/>
            <a:ext cx="9933093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amond 18"/>
          <p:cNvSpPr/>
          <p:nvPr userDrawn="1"/>
        </p:nvSpPr>
        <p:spPr>
          <a:xfrm>
            <a:off x="1291041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656508" y="569600"/>
            <a:ext cx="13147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Introduction &amp; Motivation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Diamond 19"/>
          <p:cNvSpPr/>
          <p:nvPr userDrawn="1"/>
        </p:nvSpPr>
        <p:spPr>
          <a:xfrm>
            <a:off x="3071466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2565975" y="567606"/>
            <a:ext cx="10839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Problem Statement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Diamond 20"/>
          <p:cNvSpPr/>
          <p:nvPr userDrawn="1"/>
        </p:nvSpPr>
        <p:spPr>
          <a:xfrm>
            <a:off x="4691590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TextBox 27"/>
          <p:cNvSpPr txBox="1"/>
          <p:nvPr userDrawn="1"/>
        </p:nvSpPr>
        <p:spPr>
          <a:xfrm>
            <a:off x="4217358" y="565612"/>
            <a:ext cx="10230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Proposed Solution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Diamond 21"/>
          <p:cNvSpPr/>
          <p:nvPr userDrawn="1"/>
        </p:nvSpPr>
        <p:spPr>
          <a:xfrm>
            <a:off x="6171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5806224" y="563618"/>
            <a:ext cx="7970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Methodology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Diamond 22"/>
          <p:cNvSpPr/>
          <p:nvPr userDrawn="1"/>
        </p:nvSpPr>
        <p:spPr>
          <a:xfrm>
            <a:off x="7404452" y="418767"/>
            <a:ext cx="45719" cy="45719"/>
          </a:xfrm>
          <a:prstGeom prst="diamond">
            <a:avLst/>
          </a:prstGeom>
          <a:solidFill>
            <a:srgbClr val="1E9567"/>
          </a:solidFill>
          <a:ln>
            <a:solidFill>
              <a:srgbClr val="1E95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177082" y="561624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00" b="1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Results</a:t>
            </a:r>
            <a:endParaRPr lang="en-US" dirty="0"/>
          </a:p>
        </p:txBody>
      </p:sp>
      <p:sp>
        <p:nvSpPr>
          <p:cNvPr id="24" name="Diamond 23"/>
          <p:cNvSpPr/>
          <p:nvPr userDrawn="1"/>
        </p:nvSpPr>
        <p:spPr>
          <a:xfrm>
            <a:off x="8593368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8272223" y="559630"/>
            <a:ext cx="6880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Conclusion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Diamond 24"/>
          <p:cNvSpPr/>
          <p:nvPr userDrawn="1"/>
        </p:nvSpPr>
        <p:spPr>
          <a:xfrm>
            <a:off x="9874459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9554917" y="557636"/>
            <a:ext cx="6848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References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Isosceles Triangle 39"/>
          <p:cNvSpPr/>
          <p:nvPr userDrawn="1"/>
        </p:nvSpPr>
        <p:spPr>
          <a:xfrm rot="5400000">
            <a:off x="461491" y="1187221"/>
            <a:ext cx="219071" cy="1888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 userDrawn="1"/>
        </p:nvSpPr>
        <p:spPr>
          <a:xfrm>
            <a:off x="863896" y="1020038"/>
            <a:ext cx="631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E9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RESULTS</a:t>
            </a:r>
            <a:endParaRPr lang="en-US" sz="2800" b="1" dirty="0">
              <a:solidFill>
                <a:srgbClr val="1E956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035300" y="6349370"/>
            <a:ext cx="6121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Copyright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black and white logo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79" y="1163254"/>
            <a:ext cx="856853" cy="236789"/>
          </a:xfrm>
          <a:prstGeom prst="rect">
            <a:avLst/>
          </a:prstGeom>
        </p:spPr>
      </p:pic>
      <p:pic>
        <p:nvPicPr>
          <p:cNvPr id="11" name="Picture 10" descr="A blue logo with white text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253" r="4147" b="26733"/>
          <a:stretch>
            <a:fillRect/>
          </a:stretch>
        </p:blipFill>
        <p:spPr>
          <a:xfrm>
            <a:off x="10961785" y="1152301"/>
            <a:ext cx="859729" cy="258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7;p18"/>
          <p:cNvSpPr/>
          <p:nvPr userDrawn="1"/>
        </p:nvSpPr>
        <p:spPr>
          <a:xfrm rot="5400000">
            <a:off x="3865084" y="-2190384"/>
            <a:ext cx="4453200" cy="12200634"/>
          </a:xfrm>
          <a:prstGeom prst="roundRect">
            <a:avLst>
              <a:gd name="adj" fmla="val 0"/>
            </a:avLst>
          </a:prstGeom>
          <a:solidFill>
            <a:srgbClr val="C5C3C4">
              <a:alpha val="2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9" name="Text Box 7"/>
          <p:cNvSpPr txBox="1"/>
          <p:nvPr userDrawn="1"/>
        </p:nvSpPr>
        <p:spPr>
          <a:xfrm>
            <a:off x="549910" y="6349370"/>
            <a:ext cx="168828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www.apccas2023.org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 7"/>
          <p:cNvSpPr/>
          <p:nvPr userDrawn="1"/>
        </p:nvSpPr>
        <p:spPr>
          <a:xfrm>
            <a:off x="10644100" y="249562"/>
            <a:ext cx="1287550" cy="384131"/>
          </a:xfrm>
          <a:custGeom>
            <a:avLst/>
            <a:gdLst/>
            <a:ahLst/>
            <a:cxnLst/>
            <a:rect l="l" t="t" r="r" b="b"/>
            <a:pathLst>
              <a:path w="7919457" h="2362711">
                <a:moveTo>
                  <a:pt x="0" y="0"/>
                </a:moveTo>
                <a:lnTo>
                  <a:pt x="7919458" y="0"/>
                </a:lnTo>
                <a:lnTo>
                  <a:pt x="7919458" y="2362711"/>
                </a:lnTo>
                <a:lnTo>
                  <a:pt x="0" y="236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cxnSp>
        <p:nvCxnSpPr>
          <p:cNvPr id="15" name="Google Shape;163;p18"/>
          <p:cNvCxnSpPr/>
          <p:nvPr/>
        </p:nvCxnSpPr>
        <p:spPr>
          <a:xfrm>
            <a:off x="476600" y="-8899"/>
            <a:ext cx="0" cy="563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Isosceles Triangle 1"/>
          <p:cNvSpPr/>
          <p:nvPr userDrawn="1"/>
        </p:nvSpPr>
        <p:spPr>
          <a:xfrm rot="5400000">
            <a:off x="466998" y="381605"/>
            <a:ext cx="139252" cy="120045"/>
          </a:xfrm>
          <a:prstGeom prst="triangle">
            <a:avLst/>
          </a:prstGeom>
          <a:solidFill>
            <a:srgbClr val="1E9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96647" y="441627"/>
            <a:ext cx="9933093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amond 18"/>
          <p:cNvSpPr/>
          <p:nvPr userDrawn="1"/>
        </p:nvSpPr>
        <p:spPr>
          <a:xfrm>
            <a:off x="1291041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656508" y="569600"/>
            <a:ext cx="13147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Introduction &amp; Motivation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Diamond 19"/>
          <p:cNvSpPr/>
          <p:nvPr userDrawn="1"/>
        </p:nvSpPr>
        <p:spPr>
          <a:xfrm>
            <a:off x="3071466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2565975" y="567606"/>
            <a:ext cx="10839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Problem Statement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Diamond 20"/>
          <p:cNvSpPr/>
          <p:nvPr userDrawn="1"/>
        </p:nvSpPr>
        <p:spPr>
          <a:xfrm>
            <a:off x="4691590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TextBox 27"/>
          <p:cNvSpPr txBox="1"/>
          <p:nvPr userDrawn="1"/>
        </p:nvSpPr>
        <p:spPr>
          <a:xfrm>
            <a:off x="4217358" y="565612"/>
            <a:ext cx="10230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Proposed Solution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Diamond 21"/>
          <p:cNvSpPr/>
          <p:nvPr userDrawn="1"/>
        </p:nvSpPr>
        <p:spPr>
          <a:xfrm>
            <a:off x="6171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5806224" y="563618"/>
            <a:ext cx="7970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Methodology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Diamond 22"/>
          <p:cNvSpPr/>
          <p:nvPr userDrawn="1"/>
        </p:nvSpPr>
        <p:spPr>
          <a:xfrm>
            <a:off x="7404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177082" y="561624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00" b="1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b="0" dirty="0"/>
              <a:t>Results</a:t>
            </a:r>
            <a:endParaRPr lang="en-US" b="0" dirty="0"/>
          </a:p>
        </p:txBody>
      </p:sp>
      <p:sp>
        <p:nvSpPr>
          <p:cNvPr id="24" name="Diamond 23"/>
          <p:cNvSpPr/>
          <p:nvPr userDrawn="1"/>
        </p:nvSpPr>
        <p:spPr>
          <a:xfrm>
            <a:off x="8593368" y="418767"/>
            <a:ext cx="45719" cy="45719"/>
          </a:xfrm>
          <a:prstGeom prst="diamond">
            <a:avLst/>
          </a:prstGeom>
          <a:solidFill>
            <a:srgbClr val="1E9567"/>
          </a:solidFill>
          <a:ln>
            <a:solidFill>
              <a:srgbClr val="1E95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8272223" y="559630"/>
            <a:ext cx="7104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Poppins" panose="00000500000000000000" pitchFamily="2" charset="0"/>
                <a:cs typeface="Poppins" panose="00000500000000000000" pitchFamily="2" charset="0"/>
              </a:rPr>
              <a:t>Conclusion</a:t>
            </a:r>
            <a:endParaRPr lang="en-US" sz="7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Diamond 24"/>
          <p:cNvSpPr/>
          <p:nvPr userDrawn="1"/>
        </p:nvSpPr>
        <p:spPr>
          <a:xfrm>
            <a:off x="9874459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9554917" y="557636"/>
            <a:ext cx="6848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Poppins" panose="00000500000000000000" pitchFamily="2" charset="0"/>
                <a:cs typeface="Poppins" panose="00000500000000000000" pitchFamily="2" charset="0"/>
              </a:rPr>
              <a:t>References</a:t>
            </a:r>
            <a:endParaRPr lang="en-US" sz="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Isosceles Triangle 39"/>
          <p:cNvSpPr/>
          <p:nvPr userDrawn="1"/>
        </p:nvSpPr>
        <p:spPr>
          <a:xfrm rot="5400000">
            <a:off x="461491" y="1187221"/>
            <a:ext cx="219071" cy="1888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 userDrawn="1"/>
        </p:nvSpPr>
        <p:spPr>
          <a:xfrm>
            <a:off x="863896" y="1020038"/>
            <a:ext cx="631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E9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  <a:endParaRPr lang="en-US" sz="2800" b="1" dirty="0">
              <a:solidFill>
                <a:srgbClr val="1E956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035300" y="6349370"/>
            <a:ext cx="6121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Copyright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black and white logo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79" y="1163254"/>
            <a:ext cx="856853" cy="236789"/>
          </a:xfrm>
          <a:prstGeom prst="rect">
            <a:avLst/>
          </a:prstGeom>
        </p:spPr>
      </p:pic>
      <p:pic>
        <p:nvPicPr>
          <p:cNvPr id="11" name="Picture 10" descr="A blue logo with white text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253" r="4147" b="26733"/>
          <a:stretch>
            <a:fillRect/>
          </a:stretch>
        </p:blipFill>
        <p:spPr>
          <a:xfrm>
            <a:off x="10961785" y="1152301"/>
            <a:ext cx="859729" cy="258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7;p18"/>
          <p:cNvSpPr/>
          <p:nvPr userDrawn="1"/>
        </p:nvSpPr>
        <p:spPr>
          <a:xfrm rot="5400000">
            <a:off x="3865084" y="-2190384"/>
            <a:ext cx="4453200" cy="12200634"/>
          </a:xfrm>
          <a:prstGeom prst="roundRect">
            <a:avLst>
              <a:gd name="adj" fmla="val 0"/>
            </a:avLst>
          </a:prstGeom>
          <a:solidFill>
            <a:srgbClr val="C5C3C4">
              <a:alpha val="2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07775" y="6322695"/>
            <a:ext cx="523875" cy="314960"/>
          </a:xfrm>
        </p:spPr>
        <p:txBody>
          <a:bodyPr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9" name="Text Box 7"/>
          <p:cNvSpPr txBox="1"/>
          <p:nvPr userDrawn="1"/>
        </p:nvSpPr>
        <p:spPr>
          <a:xfrm>
            <a:off x="549910" y="6349370"/>
            <a:ext cx="168828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www.apccas2023.org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 7"/>
          <p:cNvSpPr/>
          <p:nvPr userDrawn="1"/>
        </p:nvSpPr>
        <p:spPr>
          <a:xfrm>
            <a:off x="10644100" y="249562"/>
            <a:ext cx="1287550" cy="384131"/>
          </a:xfrm>
          <a:custGeom>
            <a:avLst/>
            <a:gdLst/>
            <a:ahLst/>
            <a:cxnLst/>
            <a:rect l="l" t="t" r="r" b="b"/>
            <a:pathLst>
              <a:path w="7919457" h="2362711">
                <a:moveTo>
                  <a:pt x="0" y="0"/>
                </a:moveTo>
                <a:lnTo>
                  <a:pt x="7919458" y="0"/>
                </a:lnTo>
                <a:lnTo>
                  <a:pt x="7919458" y="2362711"/>
                </a:lnTo>
                <a:lnTo>
                  <a:pt x="0" y="236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cxnSp>
        <p:nvCxnSpPr>
          <p:cNvPr id="15" name="Google Shape;163;p18"/>
          <p:cNvCxnSpPr/>
          <p:nvPr/>
        </p:nvCxnSpPr>
        <p:spPr>
          <a:xfrm>
            <a:off x="476600" y="-8899"/>
            <a:ext cx="0" cy="563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Isosceles Triangle 1"/>
          <p:cNvSpPr/>
          <p:nvPr userDrawn="1"/>
        </p:nvSpPr>
        <p:spPr>
          <a:xfrm rot="5400000">
            <a:off x="466998" y="381605"/>
            <a:ext cx="139252" cy="120045"/>
          </a:xfrm>
          <a:prstGeom prst="triangle">
            <a:avLst/>
          </a:prstGeom>
          <a:solidFill>
            <a:srgbClr val="1E9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96647" y="441627"/>
            <a:ext cx="9933093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amond 18"/>
          <p:cNvSpPr/>
          <p:nvPr userDrawn="1"/>
        </p:nvSpPr>
        <p:spPr>
          <a:xfrm>
            <a:off x="1291041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656508" y="569600"/>
            <a:ext cx="13147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Introduction &amp; Motivation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Diamond 19"/>
          <p:cNvSpPr/>
          <p:nvPr userDrawn="1"/>
        </p:nvSpPr>
        <p:spPr>
          <a:xfrm>
            <a:off x="3071466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2565975" y="567606"/>
            <a:ext cx="10839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Problem Statement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Diamond 20"/>
          <p:cNvSpPr/>
          <p:nvPr userDrawn="1"/>
        </p:nvSpPr>
        <p:spPr>
          <a:xfrm>
            <a:off x="4691590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TextBox 27"/>
          <p:cNvSpPr txBox="1"/>
          <p:nvPr userDrawn="1"/>
        </p:nvSpPr>
        <p:spPr>
          <a:xfrm>
            <a:off x="4217358" y="565612"/>
            <a:ext cx="10230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Proposed Solution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Diamond 21"/>
          <p:cNvSpPr/>
          <p:nvPr userDrawn="1"/>
        </p:nvSpPr>
        <p:spPr>
          <a:xfrm>
            <a:off x="6171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5806224" y="563618"/>
            <a:ext cx="7970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Methodology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Diamond 22"/>
          <p:cNvSpPr/>
          <p:nvPr userDrawn="1"/>
        </p:nvSpPr>
        <p:spPr>
          <a:xfrm>
            <a:off x="7404452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177082" y="561624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00" b="1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b="0" dirty="0"/>
              <a:t>Results</a:t>
            </a:r>
            <a:endParaRPr lang="en-US" b="0" dirty="0"/>
          </a:p>
        </p:txBody>
      </p:sp>
      <p:sp>
        <p:nvSpPr>
          <p:cNvPr id="24" name="Diamond 23"/>
          <p:cNvSpPr/>
          <p:nvPr userDrawn="1"/>
        </p:nvSpPr>
        <p:spPr>
          <a:xfrm>
            <a:off x="8593368" y="418767"/>
            <a:ext cx="45719" cy="4571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8272223" y="559630"/>
            <a:ext cx="7104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dirty="0">
                <a:latin typeface="Poppins" panose="00000500000000000000" pitchFamily="2" charset="0"/>
                <a:cs typeface="Poppins" panose="00000500000000000000" pitchFamily="2" charset="0"/>
              </a:rPr>
              <a:t>Conclusion</a:t>
            </a:r>
            <a:endParaRPr lang="en-US" sz="7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Diamond 24"/>
          <p:cNvSpPr/>
          <p:nvPr userDrawn="1"/>
        </p:nvSpPr>
        <p:spPr>
          <a:xfrm>
            <a:off x="9874459" y="418767"/>
            <a:ext cx="45719" cy="45719"/>
          </a:xfrm>
          <a:prstGeom prst="diamond">
            <a:avLst/>
          </a:prstGeom>
          <a:solidFill>
            <a:srgbClr val="1E9567"/>
          </a:solidFill>
          <a:ln>
            <a:solidFill>
              <a:srgbClr val="1E95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9554917" y="557636"/>
            <a:ext cx="6976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latin typeface="Poppins" panose="00000500000000000000" pitchFamily="2" charset="0"/>
                <a:cs typeface="Poppins" panose="00000500000000000000" pitchFamily="2" charset="0"/>
              </a:rPr>
              <a:t>References</a:t>
            </a:r>
            <a:endParaRPr lang="en-US" sz="7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Isosceles Triangle 39"/>
          <p:cNvSpPr/>
          <p:nvPr userDrawn="1"/>
        </p:nvSpPr>
        <p:spPr>
          <a:xfrm rot="5400000">
            <a:off x="461491" y="1187221"/>
            <a:ext cx="219071" cy="1888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 userDrawn="1"/>
        </p:nvSpPr>
        <p:spPr>
          <a:xfrm>
            <a:off x="863896" y="1020038"/>
            <a:ext cx="631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E9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REFERENCES</a:t>
            </a:r>
            <a:endParaRPr lang="en-US" sz="2800" b="1" dirty="0">
              <a:solidFill>
                <a:srgbClr val="1E956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035300" y="6349370"/>
            <a:ext cx="6121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Copyright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black and white logo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79" y="1163254"/>
            <a:ext cx="856853" cy="236789"/>
          </a:xfrm>
          <a:prstGeom prst="rect">
            <a:avLst/>
          </a:prstGeom>
        </p:spPr>
      </p:pic>
      <p:pic>
        <p:nvPicPr>
          <p:cNvPr id="11" name="Picture 10" descr="A blue logo with white text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253" r="4147" b="26733"/>
          <a:stretch>
            <a:fillRect/>
          </a:stretch>
        </p:blipFill>
        <p:spPr>
          <a:xfrm>
            <a:off x="10961785" y="1152301"/>
            <a:ext cx="859729" cy="258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 dirty="0"/>
          </a:p>
        </p:txBody>
      </p:sp>
      <p:sp>
        <p:nvSpPr>
          <p:cNvPr id="3" name="Freeform 7"/>
          <p:cNvSpPr/>
          <p:nvPr/>
        </p:nvSpPr>
        <p:spPr>
          <a:xfrm>
            <a:off x="816605" y="5083105"/>
            <a:ext cx="2833209" cy="845267"/>
          </a:xfrm>
          <a:custGeom>
            <a:avLst/>
            <a:gdLst/>
            <a:ahLst/>
            <a:cxnLst/>
            <a:rect l="l" t="t" r="r" b="b"/>
            <a:pathLst>
              <a:path w="7919457" h="2362711">
                <a:moveTo>
                  <a:pt x="0" y="0"/>
                </a:moveTo>
                <a:lnTo>
                  <a:pt x="7919458" y="0"/>
                </a:lnTo>
                <a:lnTo>
                  <a:pt x="7919458" y="2362711"/>
                </a:lnTo>
                <a:lnTo>
                  <a:pt x="0" y="236271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Isosceles Triangle 3"/>
          <p:cNvSpPr/>
          <p:nvPr/>
        </p:nvSpPr>
        <p:spPr>
          <a:xfrm rot="5400000">
            <a:off x="461491" y="1187221"/>
            <a:ext cx="219071" cy="188854"/>
          </a:xfrm>
          <a:prstGeom prst="triangle">
            <a:avLst/>
          </a:prstGeom>
          <a:solidFill>
            <a:srgbClr val="1E9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29" y="5502702"/>
            <a:ext cx="1540344" cy="425670"/>
          </a:xfrm>
          <a:prstGeom prst="rect">
            <a:avLst/>
          </a:prstGeom>
        </p:spPr>
      </p:pic>
      <p:pic>
        <p:nvPicPr>
          <p:cNvPr id="6" name="Picture 5" descr="A blue logo with white text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253" r="4147" b="26733"/>
          <a:stretch>
            <a:fillRect/>
          </a:stretch>
        </p:blipFill>
        <p:spPr>
          <a:xfrm>
            <a:off x="5568629" y="5463324"/>
            <a:ext cx="1545514" cy="465048"/>
          </a:xfrm>
          <a:prstGeom prst="rect">
            <a:avLst/>
          </a:prstGeom>
        </p:spPr>
      </p:pic>
      <p:sp>
        <p:nvSpPr>
          <p:cNvPr id="7" name="Slide Number Placeholder 1"/>
          <p:cNvSpPr txBox="1"/>
          <p:nvPr/>
        </p:nvSpPr>
        <p:spPr>
          <a:xfrm>
            <a:off x="11407775" y="6322695"/>
            <a:ext cx="523875" cy="314960"/>
          </a:xfr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618960-8005-486C-9A75-10CB2AAC16F9}" type="slidenum">
              <a:rPr lang="en-US" smtClean="0"/>
            </a:fld>
            <a:endParaRPr lang="en-US" dirty="0"/>
          </a:p>
        </p:txBody>
      </p:sp>
      <p:pic>
        <p:nvPicPr>
          <p:cNvPr id="8" name="Picture 7" descr="E:\Events\APCCAS 2023\Images\circuits &amp; Systems Image.jpgcircuits &amp; Systems Image"/>
          <p:cNvPicPr>
            <a:picLocks noChangeAspect="1"/>
          </p:cNvPicPr>
          <p:nvPr/>
        </p:nvPicPr>
        <p:blipFill>
          <a:blip r:embed="rId4"/>
          <a:srcRect l="21430" r="21430"/>
          <a:stretch>
            <a:fillRect/>
          </a:stretch>
        </p:blipFill>
        <p:spPr>
          <a:xfrm>
            <a:off x="7291544" y="1678780"/>
            <a:ext cx="4458495" cy="445849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435979" y="466654"/>
            <a:ext cx="2495670" cy="924530"/>
            <a:chOff x="9410013" y="762257"/>
            <a:chExt cx="2495670" cy="924530"/>
          </a:xfrm>
        </p:grpSpPr>
        <p:pic>
          <p:nvPicPr>
            <p:cNvPr id="10" name="Graphic 9" descr="Daily calendar with solid fill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10013" y="762257"/>
              <a:ext cx="584776" cy="58477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410013" y="1348233"/>
              <a:ext cx="19011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Poppins Bold" panose="00000800000000000000" pitchFamily="2" charset="0"/>
                  <a:cs typeface="Poppins Bold" panose="00000800000000000000" pitchFamily="2" charset="0"/>
                </a:rPr>
                <a:t>Venue: </a:t>
              </a:r>
              <a:r>
                <a:rPr lang="en-US" sz="1600" b="1" dirty="0">
                  <a:solidFill>
                    <a:srgbClr val="1E9567"/>
                  </a:solidFill>
                  <a:latin typeface="Poppins Bold" panose="00000800000000000000" pitchFamily="2" charset="0"/>
                  <a:cs typeface="Poppins Bold" panose="00000800000000000000" pitchFamily="2" charset="0"/>
                </a:rPr>
                <a:t>T-HUB</a:t>
              </a:r>
              <a:endParaRPr lang="en-US" sz="1600" b="1" dirty="0">
                <a:solidFill>
                  <a:srgbClr val="1E9567"/>
                </a:solidFill>
                <a:latin typeface="Poppins Bold" panose="00000800000000000000" pitchFamily="2" charset="0"/>
                <a:cs typeface="Poppins Bold" panose="00000800000000000000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004488" y="762258"/>
              <a:ext cx="1901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E956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19 - 22</a:t>
              </a:r>
              <a:endParaRPr lang="en-US" sz="1600" b="1" dirty="0">
                <a:solidFill>
                  <a:srgbClr val="1E9567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r>
                <a:rPr lang="en-US" sz="1600" b="1" dirty="0">
                  <a:solidFill>
                    <a:srgbClr val="1E956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NOVEMBER 2023</a:t>
              </a:r>
              <a:endParaRPr lang="en-US" sz="1600" b="1" dirty="0">
                <a:solidFill>
                  <a:srgbClr val="1E9567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16605" y="1773029"/>
            <a:ext cx="6656549" cy="697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200" b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Co-located with</a:t>
            </a:r>
            <a:endParaRPr lang="en-US" sz="1200" b="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2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Asia-Pacific Conference on Postgraduate Research In Microelectronics And Electronics (PRIME Asia 2023)</a:t>
            </a:r>
            <a:endParaRPr lang="en-US" sz="1200" b="1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6605" y="667029"/>
            <a:ext cx="8189340" cy="874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>
                <a:solidFill>
                  <a:srgbClr val="000000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19TH ASIA PACIFIC CONFERENCE</a:t>
            </a:r>
            <a:endParaRPr lang="en-US" sz="2800" b="1" dirty="0">
              <a:solidFill>
                <a:srgbClr val="000000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  <a:p>
            <a:pPr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>
                <a:solidFill>
                  <a:srgbClr val="000000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ON CIRCUITS AND SYSTEMS (APCCAS 2023)</a:t>
            </a:r>
            <a:endParaRPr lang="en-US" sz="2800" b="1" dirty="0">
              <a:solidFill>
                <a:srgbClr val="000000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610" y="2850515"/>
            <a:ext cx="5436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Poppins Bold" panose="00000800000000000000" pitchFamily="2" charset="0"/>
                <a:cs typeface="Poppins Bold" panose="00000800000000000000" pitchFamily="2" charset="0"/>
              </a:rPr>
              <a:t>[PRESENTATION TITLE]</a:t>
            </a:r>
            <a:endParaRPr lang="en-US" sz="3600" b="1" dirty="0"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605" y="4242712"/>
            <a:ext cx="2257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Poppins Medium" panose="00000600000000000000" pitchFamily="2" charset="0"/>
                <a:cs typeface="Poppins Medium" panose="00000600000000000000" pitchFamily="2" charset="0"/>
              </a:rPr>
              <a:t>Presenter Name</a:t>
            </a:r>
            <a:endParaRPr lang="en-US" sz="20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18223" y="1192213"/>
            <a:ext cx="10155555" cy="4473575"/>
            <a:chOff x="1465" y="1864"/>
            <a:chExt cx="15993" cy="7045"/>
          </a:xfrm>
        </p:grpSpPr>
        <p:sp>
          <p:nvSpPr>
            <p:cNvPr id="10" name="Rounded Rectangle 9"/>
            <p:cNvSpPr/>
            <p:nvPr/>
          </p:nvSpPr>
          <p:spPr>
            <a:xfrm>
              <a:off x="1465" y="1887"/>
              <a:ext cx="10478" cy="7022"/>
            </a:xfrm>
            <a:prstGeom prst="roundRect">
              <a:avLst/>
            </a:prstGeom>
            <a:noFill/>
            <a:ln>
              <a:solidFill>
                <a:srgbClr val="0E2B2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9" name="Picture 8" descr="A building with green lights at night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4" y="1864"/>
              <a:ext cx="7044" cy="704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1266" y="4485"/>
              <a:ext cx="5362" cy="2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THANK</a:t>
              </a:r>
              <a:endParaRPr lang="en-US" sz="5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YOU</a:t>
              </a:r>
              <a:endParaRPr lang="en-US" sz="5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 rot="0">
              <a:off x="2363" y="3691"/>
              <a:ext cx="7237" cy="3219"/>
              <a:chOff x="2589" y="2691"/>
              <a:chExt cx="7237" cy="3219"/>
            </a:xfrm>
          </p:grpSpPr>
          <p:sp>
            <p:nvSpPr>
              <p:cNvPr id="4" name="Freeform 7"/>
              <p:cNvSpPr/>
              <p:nvPr/>
            </p:nvSpPr>
            <p:spPr>
              <a:xfrm>
                <a:off x="2589" y="2691"/>
                <a:ext cx="7237" cy="2159"/>
              </a:xfrm>
              <a:custGeom>
                <a:avLst/>
                <a:gdLst/>
                <a:ahLst/>
                <a:cxnLst/>
                <a:rect l="l" t="t" r="r" b="b"/>
                <a:pathLst>
                  <a:path w="7919457" h="2362711">
                    <a:moveTo>
                      <a:pt x="0" y="0"/>
                    </a:moveTo>
                    <a:lnTo>
                      <a:pt x="7919458" y="0"/>
                    </a:lnTo>
                    <a:lnTo>
                      <a:pt x="7919458" y="2362711"/>
                    </a:lnTo>
                    <a:lnTo>
                      <a:pt x="0" y="23627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p>
                <a:endParaRPr lang="en-IN"/>
              </a:p>
            </p:txBody>
          </p:sp>
          <p:pic>
            <p:nvPicPr>
              <p:cNvPr id="5" name="Picture 4" descr="A black and white logo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6" y="5240"/>
                <a:ext cx="2426" cy="670"/>
              </a:xfrm>
              <a:prstGeom prst="rect">
                <a:avLst/>
              </a:prstGeom>
            </p:spPr>
          </p:pic>
          <p:pic>
            <p:nvPicPr>
              <p:cNvPr id="6" name="Picture 5" descr="A blue logo with white text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8" t="24253" r="4147" b="26733"/>
              <a:stretch>
                <a:fillRect/>
              </a:stretch>
            </p:blipFill>
            <p:spPr>
              <a:xfrm>
                <a:off x="6269" y="5178"/>
                <a:ext cx="2434" cy="73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912446"/>
            <a:ext cx="694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E9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OUTLINE</a:t>
            </a:r>
            <a:endParaRPr lang="en-US" sz="4000" b="1" dirty="0">
              <a:solidFill>
                <a:srgbClr val="1E956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Heptagon 4"/>
          <p:cNvSpPr/>
          <p:nvPr/>
        </p:nvSpPr>
        <p:spPr>
          <a:xfrm>
            <a:off x="1054100" y="2075765"/>
            <a:ext cx="609600" cy="609600"/>
          </a:xfrm>
          <a:prstGeom prst="heptagon">
            <a:avLst/>
          </a:prstGeom>
          <a:gradFill flip="none" rotWithShape="1">
            <a:gsLst>
              <a:gs pos="18000">
                <a:schemeClr val="tx1"/>
              </a:gs>
              <a:gs pos="100000">
                <a:srgbClr val="1E956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E2B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1</a:t>
            </a:r>
            <a:endParaRPr lang="en-US" dirty="0">
              <a:solidFill>
                <a:schemeClr val="bg1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6" name="Heptagon 5"/>
          <p:cNvSpPr/>
          <p:nvPr/>
        </p:nvSpPr>
        <p:spPr>
          <a:xfrm>
            <a:off x="4813300" y="2075765"/>
            <a:ext cx="609600" cy="609600"/>
          </a:xfrm>
          <a:prstGeom prst="heptagon">
            <a:avLst/>
          </a:prstGeom>
          <a:gradFill flip="none" rotWithShape="1">
            <a:gsLst>
              <a:gs pos="18000">
                <a:schemeClr val="tx1"/>
              </a:gs>
              <a:gs pos="100000">
                <a:srgbClr val="1E956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E2B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2</a:t>
            </a:r>
            <a:endParaRPr lang="en-US" dirty="0">
              <a:solidFill>
                <a:schemeClr val="bg1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10" name="Heptagon 9"/>
          <p:cNvSpPr/>
          <p:nvPr/>
        </p:nvSpPr>
        <p:spPr>
          <a:xfrm>
            <a:off x="8572500" y="2075765"/>
            <a:ext cx="609600" cy="609600"/>
          </a:xfrm>
          <a:prstGeom prst="heptagon">
            <a:avLst/>
          </a:prstGeom>
          <a:gradFill flip="none" rotWithShape="1">
            <a:gsLst>
              <a:gs pos="18000">
                <a:schemeClr val="tx1"/>
              </a:gs>
              <a:gs pos="100000">
                <a:srgbClr val="1E956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E2B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3</a:t>
            </a:r>
            <a:endParaRPr lang="en-US" dirty="0">
              <a:solidFill>
                <a:schemeClr val="bg1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11" name="Heptagon 10"/>
          <p:cNvSpPr/>
          <p:nvPr/>
        </p:nvSpPr>
        <p:spPr>
          <a:xfrm>
            <a:off x="1054100" y="3419132"/>
            <a:ext cx="609600" cy="609600"/>
          </a:xfrm>
          <a:prstGeom prst="heptagon">
            <a:avLst/>
          </a:prstGeom>
          <a:gradFill flip="none" rotWithShape="1">
            <a:gsLst>
              <a:gs pos="18000">
                <a:schemeClr val="tx1"/>
              </a:gs>
              <a:gs pos="100000">
                <a:srgbClr val="1E956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E2B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4</a:t>
            </a:r>
            <a:endParaRPr lang="en-US" dirty="0">
              <a:solidFill>
                <a:schemeClr val="bg1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12" name="Heptagon 11"/>
          <p:cNvSpPr/>
          <p:nvPr/>
        </p:nvSpPr>
        <p:spPr>
          <a:xfrm>
            <a:off x="4813300" y="3419132"/>
            <a:ext cx="609600" cy="609600"/>
          </a:xfrm>
          <a:prstGeom prst="heptagon">
            <a:avLst/>
          </a:prstGeom>
          <a:gradFill flip="none" rotWithShape="1">
            <a:gsLst>
              <a:gs pos="18000">
                <a:schemeClr val="tx1"/>
              </a:gs>
              <a:gs pos="100000">
                <a:srgbClr val="1E956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E2B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5</a:t>
            </a:r>
            <a:endParaRPr lang="en-US" dirty="0">
              <a:solidFill>
                <a:schemeClr val="bg1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13" name="Heptagon 12"/>
          <p:cNvSpPr/>
          <p:nvPr/>
        </p:nvSpPr>
        <p:spPr>
          <a:xfrm>
            <a:off x="8572500" y="3419132"/>
            <a:ext cx="609600" cy="609600"/>
          </a:xfrm>
          <a:prstGeom prst="heptagon">
            <a:avLst/>
          </a:prstGeom>
          <a:gradFill flip="none" rotWithShape="1">
            <a:gsLst>
              <a:gs pos="18000">
                <a:schemeClr val="tx1"/>
              </a:gs>
              <a:gs pos="100000">
                <a:srgbClr val="1E956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E2B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6</a:t>
            </a:r>
            <a:endParaRPr lang="en-US" dirty="0">
              <a:solidFill>
                <a:schemeClr val="bg1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14" name="Heptagon 13"/>
          <p:cNvSpPr/>
          <p:nvPr/>
        </p:nvSpPr>
        <p:spPr>
          <a:xfrm>
            <a:off x="1054100" y="4766017"/>
            <a:ext cx="609600" cy="609600"/>
          </a:xfrm>
          <a:prstGeom prst="heptagon">
            <a:avLst/>
          </a:prstGeom>
          <a:gradFill flip="none" rotWithShape="1">
            <a:gsLst>
              <a:gs pos="18000">
                <a:schemeClr val="tx1"/>
              </a:gs>
              <a:gs pos="100000">
                <a:srgbClr val="1E956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E2B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7</a:t>
            </a:r>
            <a:endParaRPr lang="en-US" dirty="0">
              <a:solidFill>
                <a:schemeClr val="bg1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63700" y="2057400"/>
            <a:ext cx="246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990" lvl="1"/>
            <a:r>
              <a:rPr lang="en-US" sz="1800" dirty="0">
                <a:latin typeface="Poppins Bold" panose="00000800000000000000" pitchFamily="2" charset="0"/>
                <a:cs typeface="Poppins Bold" panose="00000800000000000000" pitchFamily="2" charset="0"/>
              </a:rPr>
              <a:t>INTRODUCTION &amp;</a:t>
            </a:r>
            <a:endParaRPr lang="en-US" sz="1800" dirty="0">
              <a:latin typeface="Poppins Bold" panose="00000800000000000000" pitchFamily="2" charset="0"/>
              <a:cs typeface="Poppins Bold" panose="00000800000000000000" pitchFamily="2" charset="0"/>
            </a:endParaRPr>
          </a:p>
          <a:p>
            <a:pPr marL="173990" lvl="1"/>
            <a:r>
              <a:rPr lang="en-US" sz="1800" dirty="0">
                <a:latin typeface="Poppins Bold" panose="00000800000000000000" pitchFamily="2" charset="0"/>
                <a:cs typeface="Poppins Bold" panose="00000800000000000000" pitchFamily="2" charset="0"/>
              </a:rPr>
              <a:t>MOTIVATION</a:t>
            </a:r>
            <a:endParaRPr lang="en-US" sz="1800" dirty="0"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22900" y="2057400"/>
            <a:ext cx="2117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990" lvl="1"/>
            <a:r>
              <a:rPr lang="en-US" sz="1800" dirty="0">
                <a:latin typeface="Poppins Bold" panose="00000800000000000000" pitchFamily="2" charset="0"/>
                <a:cs typeface="Poppins Bold" panose="00000800000000000000" pitchFamily="2" charset="0"/>
              </a:rPr>
              <a:t>PROBLEM</a:t>
            </a:r>
            <a:endParaRPr lang="en-US" sz="1800" dirty="0">
              <a:latin typeface="Poppins Bold" panose="00000800000000000000" pitchFamily="2" charset="0"/>
              <a:cs typeface="Poppins Bold" panose="00000800000000000000" pitchFamily="2" charset="0"/>
            </a:endParaRPr>
          </a:p>
          <a:p>
            <a:pPr marL="173990" lvl="1"/>
            <a:r>
              <a:rPr lang="en-US" dirty="0">
                <a:latin typeface="Poppins Bold" panose="00000800000000000000" pitchFamily="2" charset="0"/>
                <a:cs typeface="Poppins Bold" panose="00000800000000000000" pitchFamily="2" charset="0"/>
              </a:rPr>
              <a:t>STATEMENT</a:t>
            </a:r>
            <a:endParaRPr lang="en-US" sz="1800" dirty="0"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82100" y="2057400"/>
            <a:ext cx="2117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990" lvl="1"/>
            <a:r>
              <a:rPr lang="en-US" sz="1800" dirty="0">
                <a:latin typeface="Poppins Bold" panose="00000800000000000000" pitchFamily="2" charset="0"/>
                <a:cs typeface="Poppins Bold" panose="00000800000000000000" pitchFamily="2" charset="0"/>
              </a:rPr>
              <a:t>PROPOSED</a:t>
            </a:r>
            <a:br>
              <a:rPr lang="en-US" sz="1800" dirty="0">
                <a:latin typeface="Poppins Bold" panose="00000800000000000000" pitchFamily="2" charset="0"/>
                <a:cs typeface="Poppins Bold" panose="00000800000000000000" pitchFamily="2" charset="0"/>
              </a:rPr>
            </a:br>
            <a:r>
              <a:rPr lang="en-US" sz="1800" dirty="0">
                <a:latin typeface="Poppins Bold" panose="00000800000000000000" pitchFamily="2" charset="0"/>
                <a:cs typeface="Poppins Bold" panose="00000800000000000000" pitchFamily="2" charset="0"/>
              </a:rPr>
              <a:t>SOLUTION</a:t>
            </a:r>
            <a:endParaRPr lang="en-US" sz="1800" dirty="0"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63700" y="3539266"/>
            <a:ext cx="2349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990" lvl="1"/>
            <a:r>
              <a:rPr lang="en-US" sz="1800" dirty="0">
                <a:latin typeface="Poppins Bold" panose="00000800000000000000" pitchFamily="2" charset="0"/>
                <a:cs typeface="Poppins Bold" panose="00000800000000000000" pitchFamily="2" charset="0"/>
              </a:rPr>
              <a:t>METHODOLOGY</a:t>
            </a:r>
            <a:endParaRPr lang="en-US" sz="1800" dirty="0"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22900" y="3539266"/>
            <a:ext cx="2117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990" lvl="1"/>
            <a:r>
              <a:rPr lang="en-US" sz="1800" dirty="0">
                <a:latin typeface="Poppins Bold" panose="00000800000000000000" pitchFamily="2" charset="0"/>
                <a:cs typeface="Poppins Bold" panose="00000800000000000000" pitchFamily="2" charset="0"/>
              </a:rPr>
              <a:t>RESULTS</a:t>
            </a:r>
            <a:endParaRPr lang="en-US" sz="1800" dirty="0"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82100" y="3539266"/>
            <a:ext cx="2117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990" lvl="1"/>
            <a:r>
              <a:rPr lang="en-US" sz="1800" dirty="0">
                <a:latin typeface="Poppins Bold" panose="00000800000000000000" pitchFamily="2" charset="0"/>
                <a:cs typeface="Poppins Bold" panose="00000800000000000000" pitchFamily="2" charset="0"/>
              </a:rPr>
              <a:t>CONCLUSION</a:t>
            </a:r>
            <a:endParaRPr lang="en-US" sz="1800" dirty="0"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63700" y="4886151"/>
            <a:ext cx="2117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990" lvl="1"/>
            <a:r>
              <a:rPr lang="en-US" sz="1800" dirty="0">
                <a:latin typeface="Poppins Bold" panose="00000800000000000000" pitchFamily="2" charset="0"/>
                <a:cs typeface="Poppins Bold" panose="00000800000000000000" pitchFamily="2" charset="0"/>
              </a:rPr>
              <a:t>REFERENCES</a:t>
            </a:r>
            <a:endParaRPr lang="en-US" sz="1800" dirty="0"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troduction &amp; Motiv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blem Statem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oposed Solu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ethodolog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Resul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clus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Referenc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</Words>
  <Application>WPS Presentation</Application>
  <PresentationFormat>Widescreen</PresentationFormat>
  <Paragraphs>72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14</vt:i4>
      </vt:variant>
      <vt:variant>
        <vt:lpstr>幻灯片标题</vt:lpstr>
      </vt:variant>
      <vt:variant>
        <vt:i4>10</vt:i4>
      </vt:variant>
    </vt:vector>
  </HeadingPairs>
  <TitlesOfParts>
    <vt:vector size="33" baseType="lpstr">
      <vt:lpstr>Arial</vt:lpstr>
      <vt:lpstr>SimSun</vt:lpstr>
      <vt:lpstr>Wingdings</vt:lpstr>
      <vt:lpstr>Poppins</vt:lpstr>
      <vt:lpstr>Poppins Bold</vt:lpstr>
      <vt:lpstr>Poppins Medium</vt:lpstr>
      <vt:lpstr>Calibri</vt:lpstr>
      <vt:lpstr>Microsoft YaHei</vt:lpstr>
      <vt:lpstr>Arial Unicode MS</vt:lpstr>
      <vt:lpstr>1_Office Theme</vt:lpstr>
      <vt:lpstr>2_Office Theme</vt:lpstr>
      <vt:lpstr>Introduction &amp; Motivation</vt:lpstr>
      <vt:lpstr>Problem Statement</vt:lpstr>
      <vt:lpstr>Proposed Solution</vt:lpstr>
      <vt:lpstr>Methodology</vt:lpstr>
      <vt:lpstr>Results</vt:lpstr>
      <vt:lpstr>Conclusions</vt:lpstr>
      <vt:lpstr>References</vt:lpstr>
      <vt:lpstr>Office Theme</vt:lpstr>
      <vt:lpstr>4_Office Theme</vt:lpstr>
      <vt:lpstr>5_Office Theme</vt:lpstr>
      <vt:lpstr>6_Office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 Ankith Thota</dc:creator>
  <cp:lastModifiedBy>engineer</cp:lastModifiedBy>
  <cp:revision>8</cp:revision>
  <dcterms:created xsi:type="dcterms:W3CDTF">2023-10-30T06:49:00Z</dcterms:created>
  <dcterms:modified xsi:type="dcterms:W3CDTF">2023-10-30T10:06:13Z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119F459253E44CC4BC414E135793AF70_12</vt:lpwstr>
  </property>
  <property fmtid="{D5CDD505-2E9C-101B-9397-08002B2CF9AE}" pid="3" name="KSOProductBuildVer">
    <vt:lpwstr>1033-12.2.0.13266</vt:lpwstr>
  </property>
</Properties>
</file>